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61" r:id="rId5"/>
    <p:sldId id="268" r:id="rId6"/>
    <p:sldId id="274" r:id="rId7"/>
    <p:sldId id="273" r:id="rId9"/>
    <p:sldId id="262" r:id="rId10"/>
    <p:sldId id="275" r:id="rId11"/>
    <p:sldId id="276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CAD4-9AE4-4AA6-8D66-BB9A356C5D4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79A9-5596-44E9-805D-CE36763D37A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9A9-5596-44E9-805D-CE36763D37A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fld id="{82EFB667-DADE-43F8-BC17-56F269F35351}" type="slidenum">
              <a:rPr lang="en-GB" smtClean="0">
                <a:solidFill>
                  <a:srgbClr val="000000"/>
                </a:solidFill>
              </a:rPr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hyperlink" Target="https://www.&#1090;&#1074;&#1086;&#1103;&#1090;&#1077;&#1088;&#1088;&#1080;&#1090;&#1086;&#1088;&#1080;&#1103;.&#1086;&#1085;&#1083;&#1072;&#1081;&#1085;/" TargetMode="External"/><Relationship Id="rId1" Type="http://schemas.openxmlformats.org/officeDocument/2006/relationships/hyperlink" Target="https://pomoschryadom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 txBox="1">
            <a:spLocks noChangeArrowheads="1" noChangeShapeType="1" noTextEdit="1"/>
          </p:cNvSpPr>
          <p:nvPr/>
        </p:nvSpPr>
        <p:spPr bwMode="auto">
          <a:xfrm>
            <a:off x="899592" y="530352"/>
            <a:ext cx="7787208" cy="17465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182880" tIns="0" numCol="1" fromWordArt="1">
            <a:prstTxWarp prst="textDeflate">
              <a:avLst>
                <a:gd name="adj" fmla="val 0"/>
              </a:avLst>
            </a:prstTxWarp>
            <a:normAutofit/>
          </a:bodyPr>
          <a:lstStyle>
            <a:lvl1pPr marL="3683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 panose="020B0604030504040204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 panose="020B0604030504040204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 panose="020B0604030504040204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sz="36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3600" kern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r>
              <a:rPr lang="ru-RU" sz="36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суицидального поведения  </a:t>
            </a:r>
            <a:endParaRPr lang="ru-RU" sz="3600" kern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r>
              <a:rPr lang="ru-RU" sz="36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детей и подростков</a:t>
            </a:r>
            <a:endParaRPr lang="ru-RU" sz="36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592288" cy="1947816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-263525"/>
            <a:ext cx="7776864" cy="1172245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br>
              <a:rPr lang="ru-RU" sz="2400" b="0" dirty="0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dirty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0" dirty="0" err="1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GB" sz="2400" b="0" dirty="0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GB" sz="2400" b="0" dirty="0" err="1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</a:t>
            </a:r>
            <a:r>
              <a:rPr lang="en-GB" sz="2400" b="0" dirty="0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400" b="0" dirty="0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GB" sz="2400" b="0" dirty="0" err="1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en-GB" sz="2400" b="0" dirty="0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 smtClean="0">
                <a:solidFill>
                  <a:srgbClr val="0130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en-GB" sz="2400" b="0" dirty="0" smtClean="0">
              <a:solidFill>
                <a:srgbClr val="01306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1"/>
            <a:ext cx="7632848" cy="3384376"/>
          </a:xfrm>
        </p:spPr>
        <p:txBody>
          <a:bodyPr>
            <a:noAutofit/>
          </a:bodyPr>
          <a:lstStyle/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Выслушать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ru-RU" sz="1800" dirty="0" smtClean="0">
                <a:solidFill>
                  <a:srgbClr val="FF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пытайтесь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общими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фразами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высказаться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отнеситесь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незначительным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обидам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пренебрегайте ничем из всего сказанного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им; попытайтесь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его раскрыть свои чувства, поделитесь накопившимися проблемами.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Придайте уверенность ребенку, объясните ему, что вместе вы обязательно справитесь со своими проблемами.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FF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суженное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оттягивание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Напоминание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людях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</a:t>
            </a:r>
            <a:r>
              <a:rPr lang="en-GB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проблемы.Взгляд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казалась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неразрешимой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40995" algn="l"/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</a:pP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дим\Desktop\177c6e5fe7d8d9cfb7f39f27f54e384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3" y="5106491"/>
            <a:ext cx="2600009" cy="17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530225"/>
          <a:ext cx="7704856" cy="58293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7709"/>
                <a:gridCol w="1497237"/>
                <a:gridCol w="2793566"/>
                <a:gridCol w="3096344"/>
              </a:tblGrid>
              <a:tr h="306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Если вы слышите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Обязательно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скажите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Никогда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не говорите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"Ненавижу учебу, класс…"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"Что происходит у нас, из-за чего ты себя так чувствуешь?"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"Когда я был в твоем возрасте…да ты просто лентяй"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9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"Все кажется таким безнадежным…"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"Иногда все мы чувствуем себя подавленными. Давай подумаем, какие у нас проблемы и какую из них надо решить в первую очередь"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"Подумай лучше о тех, кому еще хуже, чем тебе"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"Всем было бы лучше без меня!"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"Ты очень много значишь для нас, и меня беспокоит твое настроение. Скажи мне, что происходит"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"Не говори глупостей, Давай поговорим о чем-нибудь другом"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"Вы не понимаете меня!"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"Расскажи мне, как ты себя чувствуешь. Я действительно хочу это  знать"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"Кто же может понять молодежь в наши дни."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"Никому не нужны чужие проблемы"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"Я совершил ужасный поступок…"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"Давай сядем поговорим об этом"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"Что посеешь, то и пожнешь!"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9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23900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/>
                          <a:ea typeface="Calibri" panose="020F0502020204030204"/>
                          <a:cs typeface="Calibri" panose="020F0502020204030204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"А если у меня не получиться?"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"Если не получиться, мы подумаем, как это сделать по-другому"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«Если не получится, я буду знать, что ты сделал все возможное"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"Если не получится – значит, ты недостаточно постарался!"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4914872"/>
          </a:xfrm>
        </p:spPr>
        <p:txBody>
          <a:bodyPr/>
          <a:lstStyle/>
          <a:p>
            <a:r>
              <a:rPr lang="ru-RU" i="1" dirty="0"/>
              <a:t>Психологическую </a:t>
            </a:r>
            <a:r>
              <a:rPr lang="ru-RU" i="1" dirty="0" smtClean="0"/>
              <a:t>консультацию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и помощь онлайн школьники могут получить на сайтах </a:t>
            </a:r>
            <a:r>
              <a:rPr lang="ru-RU" i="1" u="sng" dirty="0" err="1">
                <a:hlinkClick r:id="rId1"/>
              </a:rPr>
              <a:t>помощьрядом.рф</a:t>
            </a:r>
            <a:r>
              <a:rPr lang="ru-RU" i="1" dirty="0"/>
              <a:t> и </a:t>
            </a:r>
            <a:r>
              <a:rPr lang="ru-RU" i="1" u="sng" dirty="0" err="1">
                <a:hlinkClick r:id="rId2"/>
              </a:rPr>
              <a:t>твоятерритория.онлайн</a:t>
            </a:r>
            <a:r>
              <a:rPr lang="ru-RU" i="1" dirty="0" smtClean="0"/>
              <a:t>.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Федеральный номер </a:t>
            </a:r>
            <a:r>
              <a:rPr lang="ru-RU" i="1" dirty="0"/>
              <a:t>телефона доверия для детей и подростков: </a:t>
            </a:r>
            <a:endParaRPr lang="ru-RU" i="1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8–800–200–01–22</a:t>
            </a:r>
            <a:r>
              <a:rPr lang="ru-RU" b="1" i="1" dirty="0">
                <a:solidFill>
                  <a:srgbClr val="92D050"/>
                </a:solidFill>
              </a:rPr>
              <a:t>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дим\Desktop\3434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2213893" cy="14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58344"/>
            <a:ext cx="5400600" cy="7384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5 лет в результате суицида погибло 2018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3 года зарегистрировано 14 тысяч сообщений о совершении несовершеннолетними самоубийств либо об их попытках.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2 года на 20,6 % увеличилось количество случаев суицидального воздействия на подростков, в том числе через информационно-коммуникационную сеть Интернет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18,4% прибавилось число зарегистрированных фактов доведения детей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88,9% вырос показатель склонения подростков к самоубийству и содействия в его совершении.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частных причин совершения суицидальных действий являются: конфликты в семье - 59%; кризис романтических отношений - 21%.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560840" cy="2381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 самоубийства, совершаемый человеком в состоянии сильного душевного расстройства либо под влиянием психического заболевания.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1691680" y="3501008"/>
            <a:ext cx="7023756" cy="164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276873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суицидов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Истинный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Демонстративный суицид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14415" y="3898201"/>
            <a:ext cx="3887169" cy="24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147248" cy="1584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30352"/>
            <a:ext cx="7787208" cy="275463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</a:t>
            </a:r>
            <a:endParaRPr lang="ru-RU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конфликты в семье.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жесткое воспитание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друзьями, проблемы в школе.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Несчастная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одиночество.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перед будущим.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смысла жизни.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искусства. Подражание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кумирам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ожидания, повышенные притязания к успехам ребенка, критика и наказание со стороны родителей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Прессинг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дим\Desktop\news_2019_05_06_05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9763"/>
            <a:ext cx="305117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попросить помощи.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от проблем,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потерял надежду изменить жизнь к лучшему.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Попытка сделать больно другому человеку: «Они еще пожалеют»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Самонаказание.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решает, что он не заслуживает права жить. Желание облегчить жизнь своей семье.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Бегство от наказания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 проступок, знает, что за этим последует наказание, легче самому уйти из 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для педс\berniukas-7303828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2580100" cy="17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здравоохранения рекомендует основную причину детских самоубийств искать в семье.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намерения совершить самоубийство – это «крик о помощи».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суицидальные поступки  подростки совершают в дневное и вечернее время (80%), когда поблизости есть те, кто может их остановить.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года: больше всего самоубийств регистрируется весной, когда человеческие несчастья контрастируют с цветением окружающей природы (апрель).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62028"/>
            <a:ext cx="8219256" cy="50312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Словесные </a:t>
            </a:r>
            <a:r>
              <a:rPr lang="ru-RU" b="1" dirty="0"/>
              <a:t>признаки</a:t>
            </a:r>
            <a:endParaRPr lang="ru-RU" b="1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Часто говорит о своем душевном состоянии, о своей никчемности, беспомощности, о своем безнадежном положении.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Шутит на тему самоубийства.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Проявляет нездоровую заинтересованность вопросами смерти. Упоминает об эпизодах суицидов в фильмах и романах.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признаки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Раздача ценных вещей.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Приведение дел в порядок.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Прощание.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Демонстрируют радикальные перемены. Вдруг начинают вести себя непривычно.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признаки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Социально изолирован.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Живет в нестабильном состоянии.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Ощущает себя жертвой насилия.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Перенес тяжелую потерю.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642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готовящегося самоубийства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дим\Desktop\img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74" y="4985717"/>
            <a:ext cx="2375925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подвержены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страдающие тяжелыми соматическими или психическими заболеваниями;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– подростки, имеющие межличностные любовные конфликты;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с повышенной тревожностью, зацикленные на негативных эмоциях, с пониженным фоном настроения, т.е. депрессивные подростки;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которые по тем или иным причинам считают себя виновными в проблемах близких людей;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злоупотребляющие алкоголем и наркотиками;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которые либо совершали суицидальную попытку, либо были свидетелями того, как совершил суицид кто-то из членов семьи;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подростки;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с плохой успеваемостью в школе;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– жертвы насилия.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из того, что нам, взрослым, кажется пустяком, для ребенка – глобальная проблема. Обязанность любого воспитателя, будь то педагог или родитель, - не допустить у ребёнка мысли о том, что выхода из сложившейся ситуации нет.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528392" cy="2651194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026" name="Picture 2" descr="C:\Users\дим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0581"/>
            <a:ext cx="3119825" cy="17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5669</Words>
  <Application>WPS Presentation</Application>
  <PresentationFormat>Экран (4:3)</PresentationFormat>
  <Paragraphs>173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Wingdings 2</vt:lpstr>
      <vt:lpstr>Wingdings</vt:lpstr>
      <vt:lpstr>Verdana</vt:lpstr>
      <vt:lpstr>Times New Roman</vt:lpstr>
      <vt:lpstr>Arial Unicode MS</vt:lpstr>
      <vt:lpstr>Times New Roman</vt:lpstr>
      <vt:lpstr>Calibri</vt:lpstr>
      <vt:lpstr>Microsoft YaHei</vt:lpstr>
      <vt:lpstr>Arial Unicode MS</vt:lpstr>
      <vt:lpstr>Verdana</vt:lpstr>
      <vt:lpstr>Аспект</vt:lpstr>
      <vt:lpstr>PowerPoint 演示文稿</vt:lpstr>
      <vt:lpstr>PowerPoint 演示文稿</vt:lpstr>
      <vt:lpstr>PowerPoint 演示文稿</vt:lpstr>
      <vt:lpstr>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Методы,  помогающие    в профилактической работе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</dc:creator>
  <cp:lastModifiedBy>WPS_1710416391</cp:lastModifiedBy>
  <cp:revision>18</cp:revision>
  <dcterms:created xsi:type="dcterms:W3CDTF">2021-03-25T16:15:00Z</dcterms:created>
  <dcterms:modified xsi:type="dcterms:W3CDTF">2024-12-08T14:32:15Z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D663EC8F38FD4B5FA5F560F6D693938D_12</vt:lpwstr>
  </property>
  <property fmtid="{D5CDD505-2E9C-101B-9397-08002B2CF9AE}" pid="3" name="KSOProductBuildVer">
    <vt:lpwstr>1049-12.2.0.19307</vt:lpwstr>
  </property>
</Properties>
</file>